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9" r:id="rId3"/>
    <p:sldId id="259" r:id="rId4"/>
    <p:sldId id="260" r:id="rId5"/>
    <p:sldId id="261" r:id="rId6"/>
    <p:sldId id="262" r:id="rId7"/>
    <p:sldId id="263" r:id="rId8"/>
    <p:sldId id="264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8" r:id="rId19"/>
    <p:sldId id="276" r:id="rId20"/>
    <p:sldId id="277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94660"/>
  </p:normalViewPr>
  <p:slideViewPr>
    <p:cSldViewPr snapToGrid="0">
      <p:cViewPr>
        <p:scale>
          <a:sx n="76" d="100"/>
          <a:sy n="76" d="100"/>
        </p:scale>
        <p:origin x="-1284" y="-7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파노라마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ko-KR" altLang="en-US"/>
              <a:t>마스터 텍스트 스타일을 편집하려면 클릭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ko-KR" altLang="en-US"/>
              <a:t>마스터 텍스트 스타일을 편집하려면 클릭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1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1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1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1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1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B1A8473C-8502-05D2-ED1D-5AC3738DB9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3634" y="637916"/>
            <a:ext cx="9828320" cy="1603269"/>
          </a:xfrm>
        </p:spPr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just"/>
            <a:r>
              <a:rPr lang="en-US" altLang="ko-KR" sz="5400" b="1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Pèlerinage</a:t>
            </a:r>
            <a:r>
              <a:rPr lang="en-US" altLang="ko-KR" sz="5400" b="1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de </a:t>
            </a:r>
            <a:r>
              <a:rPr lang="en-US" altLang="ko-KR" sz="5400" b="1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Beauraing</a:t>
            </a:r>
            <a:endParaRPr lang="ko-KR" altLang="en-US" sz="5400" b="1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xmlns="" id="{F03A3F2A-54D6-0E06-0602-E153991770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5895" y="5322345"/>
            <a:ext cx="5295014" cy="1042829"/>
          </a:xfrm>
        </p:spPr>
        <p:txBody>
          <a:bodyPr>
            <a:normAutofit/>
          </a:bodyPr>
          <a:lstStyle/>
          <a:p>
            <a:r>
              <a:rPr lang="en-US" altLang="ko-KR" sz="2800" b="1" dirty="0">
                <a:solidFill>
                  <a:schemeClr val="tx1"/>
                </a:solidFill>
              </a:rPr>
              <a:t>Dimanche 19 </a:t>
            </a:r>
            <a:r>
              <a:rPr lang="en-US" altLang="ko-KR" sz="2800" b="1" dirty="0" err="1">
                <a:solidFill>
                  <a:schemeClr val="tx1"/>
                </a:solidFill>
              </a:rPr>
              <a:t>juillet</a:t>
            </a:r>
            <a:r>
              <a:rPr lang="en-US" altLang="ko-KR" sz="2800" b="1" dirty="0">
                <a:solidFill>
                  <a:schemeClr val="tx1"/>
                </a:solidFill>
              </a:rPr>
              <a:t> 2026 </a:t>
            </a:r>
          </a:p>
          <a:p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164268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632A3830-C1A5-1F1E-D8E4-A0CD09F81E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00" y="577851"/>
            <a:ext cx="11417300" cy="5386064"/>
          </a:xfrm>
        </p:spPr>
        <p:txBody>
          <a:bodyPr/>
          <a:lstStyle/>
          <a:p>
            <a:pPr marL="0" indent="0" algn="ctr">
              <a:buNone/>
            </a:pPr>
            <a:r>
              <a:rPr lang="fr-FR" altLang="ko-KR" sz="4000" b="1" dirty="0" smtClean="0">
                <a:solidFill>
                  <a:srgbClr val="FF0000"/>
                </a:solidFill>
              </a:rPr>
              <a:t>La paix que Marie nous montre</a:t>
            </a:r>
          </a:p>
          <a:p>
            <a:pPr marL="0" indent="0">
              <a:buNone/>
            </a:pPr>
            <a:endParaRPr lang="fr-FR" altLang="ko-KR" sz="4000" dirty="0"/>
          </a:p>
          <a:p>
            <a:pPr marL="0" indent="0">
              <a:buNone/>
            </a:pPr>
            <a:r>
              <a:rPr lang="fr-FR" altLang="ko-KR" sz="4000" b="1" dirty="0" smtClean="0">
                <a:solidFill>
                  <a:schemeClr val="tx1"/>
                </a:solidFill>
              </a:rPr>
              <a:t>C'est </a:t>
            </a:r>
            <a:r>
              <a:rPr lang="fr-FR" altLang="ko-KR" sz="4000" b="1" dirty="0">
                <a:solidFill>
                  <a:schemeClr val="tx1"/>
                </a:solidFill>
              </a:rPr>
              <a:t>une paix qui naît de la confiance, une paix qui se répand à travers les relations, une paix qui demeure même au pied de la croix.</a:t>
            </a:r>
          </a:p>
          <a:p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40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913F331A-8DA7-8941-4330-17C49A3BD5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249" y="1744910"/>
            <a:ext cx="11537951" cy="4907561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fr-FR" altLang="ko-KR" sz="3200" dirty="0" smtClean="0">
                <a:solidFill>
                  <a:srgbClr val="FFC000"/>
                </a:solidFill>
              </a:rPr>
              <a:t>  </a:t>
            </a:r>
            <a:r>
              <a:rPr lang="fr-FR" altLang="ko-KR" sz="4500" b="1" dirty="0" smtClean="0">
                <a:solidFill>
                  <a:srgbClr val="FFC000"/>
                </a:solidFill>
              </a:rPr>
              <a:t>La </a:t>
            </a:r>
            <a:r>
              <a:rPr lang="fr-FR" altLang="ko-KR" sz="4500" b="1" dirty="0">
                <a:solidFill>
                  <a:srgbClr val="FFC000"/>
                </a:solidFill>
              </a:rPr>
              <a:t>paix de l’écoute – Accueillir la Parole</a:t>
            </a:r>
          </a:p>
          <a:p>
            <a:endParaRPr lang="fr-FR" altLang="ko-KR" sz="3400" dirty="0">
              <a:solidFill>
                <a:srgbClr val="FFFF00"/>
              </a:solidFill>
            </a:endParaRPr>
          </a:p>
          <a:p>
            <a:r>
              <a:rPr lang="fr-FR" altLang="ko-KR" sz="3400" b="1" dirty="0">
                <a:solidFill>
                  <a:schemeClr val="bg1"/>
                </a:solidFill>
              </a:rPr>
              <a:t> </a:t>
            </a:r>
            <a:r>
              <a:rPr lang="fr-FR" altLang="ko-KR" sz="4600" b="1" dirty="0">
                <a:solidFill>
                  <a:schemeClr val="bg1"/>
                </a:solidFill>
              </a:rPr>
              <a:t>écouter la Parole, écouter les autres, écouter ce qui se passe </a:t>
            </a:r>
            <a:endParaRPr lang="fr-FR" altLang="ko-KR" sz="4600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fr-FR" altLang="ko-KR" sz="4600" b="1" dirty="0">
                <a:solidFill>
                  <a:schemeClr val="bg1"/>
                </a:solidFill>
              </a:rPr>
              <a:t> </a:t>
            </a:r>
            <a:r>
              <a:rPr lang="fr-FR" altLang="ko-KR" sz="4600" b="1" dirty="0" smtClean="0">
                <a:solidFill>
                  <a:schemeClr val="bg1"/>
                </a:solidFill>
              </a:rPr>
              <a:t>   dans les </a:t>
            </a:r>
            <a:r>
              <a:rPr lang="fr-FR" altLang="ko-KR" sz="4600" b="1" dirty="0">
                <a:solidFill>
                  <a:schemeClr val="bg1"/>
                </a:solidFill>
              </a:rPr>
              <a:t>cœurs,</a:t>
            </a:r>
          </a:p>
          <a:p>
            <a:r>
              <a:rPr lang="fr-FR" altLang="ko-KR" sz="4600" b="1" dirty="0">
                <a:solidFill>
                  <a:schemeClr val="bg1"/>
                </a:solidFill>
              </a:rPr>
              <a:t> cultiver l’écoute bienveillante jusqu’au bout, ouverte et </a:t>
            </a:r>
            <a:endParaRPr lang="fr-FR" altLang="ko-KR" sz="4600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fr-FR" altLang="ko-KR" sz="4600" b="1" dirty="0">
                <a:solidFill>
                  <a:schemeClr val="bg1"/>
                </a:solidFill>
              </a:rPr>
              <a:t> </a:t>
            </a:r>
            <a:r>
              <a:rPr lang="fr-FR" altLang="ko-KR" sz="4600" b="1" dirty="0" smtClean="0">
                <a:solidFill>
                  <a:schemeClr val="bg1"/>
                </a:solidFill>
              </a:rPr>
              <a:t>   vulnérable.</a:t>
            </a:r>
            <a:r>
              <a:rPr lang="fr-FR" altLang="ko-KR" sz="3600" b="1" dirty="0">
                <a:solidFill>
                  <a:schemeClr val="bg1"/>
                </a:solidFill>
              </a:rPr>
              <a:t> </a:t>
            </a:r>
            <a:r>
              <a:rPr lang="fr-FR" altLang="ko-KR" sz="3400" b="1" dirty="0" smtClean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r>
              <a:rPr lang="fr-FR" altLang="ko-KR" sz="3400" b="1" dirty="0" smtClean="0">
                <a:solidFill>
                  <a:schemeClr val="bg1"/>
                </a:solidFill>
              </a:rPr>
              <a:t>                                                                                           </a:t>
            </a:r>
            <a:r>
              <a:rPr lang="fr-FR" altLang="ko-KR" sz="2900" b="1" dirty="0" smtClean="0">
                <a:solidFill>
                  <a:schemeClr val="bg1"/>
                </a:solidFill>
              </a:rPr>
              <a:t>les </a:t>
            </a:r>
            <a:r>
              <a:rPr lang="fr-FR" altLang="ko-KR" sz="2900" b="1" dirty="0">
                <a:solidFill>
                  <a:schemeClr val="bg1"/>
                </a:solidFill>
              </a:rPr>
              <a:t>actes du Chapitre général de 2024  </a:t>
            </a:r>
          </a:p>
          <a:p>
            <a:endParaRPr lang="fr-FR" altLang="ko-KR" sz="3400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fr-FR" altLang="ko-KR" sz="4600" b="1" dirty="0">
                <a:solidFill>
                  <a:srgbClr val="FFC000"/>
                </a:solidFill>
              </a:rPr>
              <a:t>« Que préférez-vous? Parler ou écouter ? »</a:t>
            </a:r>
          </a:p>
          <a:p>
            <a:endParaRPr lang="ko-KR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B047A8E-EBD4-81FF-5092-B5DEF5AFD3DF}"/>
              </a:ext>
            </a:extLst>
          </p:cNvPr>
          <p:cNvSpPr txBox="1"/>
          <p:nvPr/>
        </p:nvSpPr>
        <p:spPr>
          <a:xfrm>
            <a:off x="989901" y="685034"/>
            <a:ext cx="74326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altLang="ko-KR" sz="3600" b="1" dirty="0">
                <a:solidFill>
                  <a:srgbClr val="FF0000"/>
                </a:solidFill>
              </a:rPr>
              <a:t>La paix que Marie nous montre</a:t>
            </a:r>
            <a:endParaRPr lang="ko-KR" altLang="en-US" sz="3600" b="1" dirty="0">
              <a:solidFill>
                <a:srgbClr val="FF0000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01AF452D-A1CE-BAEA-89AD-52B35005C7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9782" y="219043"/>
            <a:ext cx="2441187" cy="2568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39826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E768291F-5490-B36B-28B3-5AC68C560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012" y="2658452"/>
            <a:ext cx="10534348" cy="361526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altLang="ko-KR" sz="3600" b="1" dirty="0">
                <a:solidFill>
                  <a:srgbClr val="FFC000"/>
                </a:solidFill>
              </a:rPr>
              <a:t>La paix de la rencontre – Aller vers l’autre</a:t>
            </a:r>
          </a:p>
          <a:p>
            <a:endParaRPr lang="fr-FR" altLang="ko-KR" sz="3600" dirty="0"/>
          </a:p>
          <a:p>
            <a:pPr marL="0" indent="0">
              <a:buNone/>
            </a:pPr>
            <a:r>
              <a:rPr lang="fr-FR" altLang="ko-KR" sz="3600" b="1" dirty="0">
                <a:solidFill>
                  <a:schemeClr val="bg1"/>
                </a:solidFill>
              </a:rPr>
              <a:t>Dans nos communautés, dans nos missions, un geste simple</a:t>
            </a:r>
            <a:r>
              <a:rPr lang="fr-FR" altLang="ko-KR" sz="3600" b="1" dirty="0" smtClean="0">
                <a:solidFill>
                  <a:schemeClr val="bg1"/>
                </a:solidFill>
              </a:rPr>
              <a:t>,</a:t>
            </a:r>
          </a:p>
          <a:p>
            <a:pPr marL="0" indent="0">
              <a:buNone/>
            </a:pPr>
            <a:r>
              <a:rPr lang="fr-FR" altLang="ko-KR" sz="3600" b="1" dirty="0" smtClean="0">
                <a:solidFill>
                  <a:schemeClr val="bg1"/>
                </a:solidFill>
              </a:rPr>
              <a:t>une </a:t>
            </a:r>
            <a:r>
              <a:rPr lang="fr-FR" altLang="ko-KR" sz="3600" b="1" dirty="0">
                <a:solidFill>
                  <a:schemeClr val="bg1"/>
                </a:solidFill>
              </a:rPr>
              <a:t>parole offerte, une démarche vers l’autre peuvent </a:t>
            </a:r>
            <a:endParaRPr lang="fr-FR" altLang="ko-KR" sz="3600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fr-FR" altLang="ko-KR" sz="3600" b="1" dirty="0" smtClean="0">
                <a:solidFill>
                  <a:schemeClr val="bg1"/>
                </a:solidFill>
              </a:rPr>
              <a:t>devenir </a:t>
            </a:r>
            <a:r>
              <a:rPr lang="fr-FR" altLang="ko-KR" sz="3600" b="1" dirty="0">
                <a:solidFill>
                  <a:schemeClr val="bg1"/>
                </a:solidFill>
              </a:rPr>
              <a:t>des graines de paix.</a:t>
            </a:r>
          </a:p>
          <a:p>
            <a:endParaRPr lang="fr-FR" altLang="ko-KR" sz="3600" dirty="0"/>
          </a:p>
          <a:p>
            <a:pPr marL="0" indent="0" algn="ctr">
              <a:buNone/>
            </a:pPr>
            <a:r>
              <a:rPr lang="fr-FR" altLang="ko-KR" sz="3600" b="1" dirty="0" smtClean="0">
                <a:solidFill>
                  <a:srgbClr val="FFC000"/>
                </a:solidFill>
              </a:rPr>
              <a:t>« Celui </a:t>
            </a:r>
            <a:r>
              <a:rPr lang="fr-FR" altLang="ko-KR" sz="3600" b="1" dirty="0">
                <a:solidFill>
                  <a:srgbClr val="FFC000"/>
                </a:solidFill>
              </a:rPr>
              <a:t>qui construit la paix est celui qui fait le premier pas. »</a:t>
            </a:r>
          </a:p>
          <a:p>
            <a:endParaRPr lang="fr-FR" altLang="ko-KR" sz="3600" dirty="0"/>
          </a:p>
          <a:p>
            <a:endParaRPr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9D4EF50D-C975-E508-CE59-DC204E7B58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7779" y="359595"/>
            <a:ext cx="1936416" cy="2660466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9159" y="664138"/>
            <a:ext cx="6980238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950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07BBA1CA-6032-74A0-74A6-E751E043C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3126" y="2470515"/>
            <a:ext cx="10880520" cy="392189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fr-FR" altLang="ko-KR" sz="4600" b="1" dirty="0">
                <a:solidFill>
                  <a:srgbClr val="FFC000"/>
                </a:solidFill>
              </a:rPr>
              <a:t>La paix de la croix – L’amour qui demeure</a:t>
            </a:r>
          </a:p>
          <a:p>
            <a:endParaRPr lang="fr-FR" altLang="ko-KR" sz="4600" dirty="0"/>
          </a:p>
          <a:p>
            <a:pPr marL="0" indent="0">
              <a:buNone/>
            </a:pPr>
            <a:r>
              <a:rPr lang="fr-FR" altLang="ko-KR" sz="4500" b="1" dirty="0">
                <a:solidFill>
                  <a:schemeClr val="bg1"/>
                </a:solidFill>
              </a:rPr>
              <a:t>La paix n’est pas l’absence de souffrance.</a:t>
            </a:r>
          </a:p>
          <a:p>
            <a:pPr marL="0" indent="0">
              <a:buNone/>
            </a:pPr>
            <a:r>
              <a:rPr lang="fr-FR" altLang="ko-KR" sz="4500" b="1" dirty="0">
                <a:solidFill>
                  <a:schemeClr val="bg1"/>
                </a:solidFill>
              </a:rPr>
              <a:t>C’est la force de rester dans l’amour, même quand tout </a:t>
            </a:r>
            <a:r>
              <a:rPr lang="fr-FR" altLang="ko-KR" sz="4500" b="1" dirty="0" smtClean="0">
                <a:solidFill>
                  <a:schemeClr val="bg1"/>
                </a:solidFill>
              </a:rPr>
              <a:t>semble</a:t>
            </a:r>
          </a:p>
          <a:p>
            <a:pPr marL="0" indent="0">
              <a:buNone/>
            </a:pPr>
            <a:r>
              <a:rPr lang="fr-FR" altLang="ko-KR" sz="4500" b="1" dirty="0" smtClean="0">
                <a:solidFill>
                  <a:schemeClr val="bg1"/>
                </a:solidFill>
              </a:rPr>
              <a:t>s’effondrer</a:t>
            </a:r>
            <a:r>
              <a:rPr lang="fr-FR" altLang="ko-KR" sz="4500" b="1" dirty="0">
                <a:solidFill>
                  <a:schemeClr val="bg1"/>
                </a:solidFill>
              </a:rPr>
              <a:t>.</a:t>
            </a:r>
          </a:p>
          <a:p>
            <a:endParaRPr lang="fr-FR" altLang="ko-KR" sz="3300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fr-FR" altLang="ko-KR" sz="4600" b="1" dirty="0">
                <a:solidFill>
                  <a:srgbClr val="FFC000"/>
                </a:solidFill>
              </a:rPr>
              <a:t>« Où te tiens-tu ? </a:t>
            </a:r>
            <a:r>
              <a:rPr lang="fr-FR" altLang="ko-KR" sz="4600" b="1" dirty="0" smtClean="0">
                <a:solidFill>
                  <a:srgbClr val="FFC000"/>
                </a:solidFill>
              </a:rPr>
              <a:t>Restes-tu </a:t>
            </a:r>
            <a:r>
              <a:rPr lang="fr-FR" altLang="ko-KR" sz="4600" b="1" dirty="0">
                <a:solidFill>
                  <a:srgbClr val="FFC000"/>
                </a:solidFill>
              </a:rPr>
              <a:t>dans l’amour, même quand il </a:t>
            </a:r>
            <a:r>
              <a:rPr lang="fr-FR" altLang="ko-KR" sz="4600" b="1" dirty="0" smtClean="0">
                <a:solidFill>
                  <a:srgbClr val="FFC000"/>
                </a:solidFill>
              </a:rPr>
              <a:t>en</a:t>
            </a:r>
          </a:p>
          <a:p>
            <a:pPr marL="0" indent="0">
              <a:buNone/>
            </a:pPr>
            <a:r>
              <a:rPr lang="fr-FR" altLang="ko-KR" sz="4600" b="1" dirty="0" smtClean="0">
                <a:solidFill>
                  <a:srgbClr val="FFC000"/>
                </a:solidFill>
              </a:rPr>
              <a:t> </a:t>
            </a:r>
            <a:r>
              <a:rPr lang="fr-FR" altLang="ko-KR" sz="4600" b="1" dirty="0">
                <a:solidFill>
                  <a:srgbClr val="FFC000"/>
                </a:solidFill>
              </a:rPr>
              <a:t>coûte ? »</a:t>
            </a:r>
          </a:p>
          <a:p>
            <a:endParaRPr lang="ko-KR" altLang="en-US" sz="3600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89CA95CE-60CD-7A86-7B0E-4C0F6C1ED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6986" y="226502"/>
            <a:ext cx="3840623" cy="23656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698" y="468486"/>
            <a:ext cx="6980238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640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64E97C1B-90C0-25F7-A69A-D6C1FE96A8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6066" y="1520421"/>
            <a:ext cx="6755934" cy="36152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altLang="ko-KR" sz="3600" b="1" dirty="0">
                <a:solidFill>
                  <a:srgbClr val="FF0000"/>
                </a:solidFill>
              </a:rPr>
              <a:t>La paix </a:t>
            </a:r>
            <a:r>
              <a:rPr lang="fr-FR" altLang="ko-KR" sz="3600" b="1" dirty="0">
                <a:solidFill>
                  <a:srgbClr val="FFFF00"/>
                </a:solidFill>
              </a:rPr>
              <a:t>ne commence pas </a:t>
            </a:r>
            <a:r>
              <a:rPr lang="fr-FR" altLang="ko-KR" sz="3600" b="1" dirty="0" smtClean="0">
                <a:solidFill>
                  <a:srgbClr val="FFFF00"/>
                </a:solidFill>
              </a:rPr>
              <a:t>par de </a:t>
            </a:r>
            <a:r>
              <a:rPr lang="fr-FR" altLang="ko-KR" sz="3600" b="1" dirty="0">
                <a:solidFill>
                  <a:srgbClr val="FFFF00"/>
                </a:solidFill>
              </a:rPr>
              <a:t>grands gestes.</a:t>
            </a:r>
          </a:p>
          <a:p>
            <a:endParaRPr lang="fr-FR" altLang="ko-KR" sz="28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fr-FR" altLang="ko-KR" sz="3600" b="1" dirty="0">
                <a:solidFill>
                  <a:srgbClr val="FFFF00"/>
                </a:solidFill>
              </a:rPr>
              <a:t>Elle commence par </a:t>
            </a:r>
            <a:r>
              <a:rPr lang="fr-FR" altLang="ko-KR" sz="3600" b="1" dirty="0">
                <a:solidFill>
                  <a:srgbClr val="FF0000"/>
                </a:solidFill>
              </a:rPr>
              <a:t>de petits choix</a:t>
            </a:r>
            <a:endParaRPr lang="ko-KR" altLang="en-US" sz="3600" b="1" dirty="0">
              <a:solidFill>
                <a:srgbClr val="FF0000"/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E268C3C9-EA70-93E5-FFE0-912A41E4B6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229" y="1657596"/>
            <a:ext cx="4694327" cy="31275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1761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7C8C99D7-63A4-3F4F-C457-BDFC624AD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839" y="1333850"/>
            <a:ext cx="11274803" cy="5410899"/>
          </a:xfrm>
        </p:spPr>
        <p:txBody>
          <a:bodyPr>
            <a:normAutofit/>
          </a:bodyPr>
          <a:lstStyle/>
          <a:p>
            <a:r>
              <a:rPr lang="fr-FR" altLang="ko-KR" sz="3200" b="1" dirty="0" smtClean="0">
                <a:solidFill>
                  <a:schemeClr val="tx1"/>
                </a:solidFill>
              </a:rPr>
              <a:t> Marie </a:t>
            </a:r>
            <a:r>
              <a:rPr lang="fr-FR" altLang="ko-KR" sz="3200" b="1" dirty="0">
                <a:solidFill>
                  <a:schemeClr val="tx1"/>
                </a:solidFill>
              </a:rPr>
              <a:t>a un talent de réconciliatrice. Près d’elle, </a:t>
            </a:r>
            <a:r>
              <a:rPr lang="fr-FR" altLang="ko-KR" sz="3200" b="1" dirty="0" smtClean="0">
                <a:solidFill>
                  <a:schemeClr val="tx1"/>
                </a:solidFill>
              </a:rPr>
              <a:t>les</a:t>
            </a:r>
          </a:p>
          <a:p>
            <a:pPr marL="0" indent="0">
              <a:buNone/>
            </a:pPr>
            <a:r>
              <a:rPr lang="fr-FR" altLang="ko-KR" sz="3200" b="1" dirty="0" smtClean="0">
                <a:solidFill>
                  <a:schemeClr val="tx1"/>
                </a:solidFill>
              </a:rPr>
              <a:t>   cœurs </a:t>
            </a:r>
            <a:r>
              <a:rPr lang="fr-FR" altLang="ko-KR" sz="3200" b="1" dirty="0">
                <a:solidFill>
                  <a:schemeClr val="tx1"/>
                </a:solidFill>
              </a:rPr>
              <a:t>endurcis réapprennent la tendresse, les </a:t>
            </a:r>
            <a:r>
              <a:rPr lang="fr-FR" altLang="ko-KR" sz="3200" b="1" dirty="0" smtClean="0">
                <a:solidFill>
                  <a:schemeClr val="tx1"/>
                </a:solidFill>
              </a:rPr>
              <a:t>brutes</a:t>
            </a:r>
          </a:p>
          <a:p>
            <a:pPr marL="0" indent="0">
              <a:buNone/>
            </a:pPr>
            <a:r>
              <a:rPr lang="fr-FR" altLang="ko-KR" sz="3200" b="1" dirty="0">
                <a:solidFill>
                  <a:schemeClr val="tx1"/>
                </a:solidFill>
              </a:rPr>
              <a:t> </a:t>
            </a:r>
            <a:r>
              <a:rPr lang="fr-FR" altLang="ko-KR" sz="3200" b="1" dirty="0" smtClean="0">
                <a:solidFill>
                  <a:schemeClr val="tx1"/>
                </a:solidFill>
              </a:rPr>
              <a:t>  découvrent </a:t>
            </a:r>
            <a:r>
              <a:rPr lang="fr-FR" altLang="ko-KR" sz="3200" b="1" dirty="0">
                <a:solidFill>
                  <a:schemeClr val="tx1"/>
                </a:solidFill>
              </a:rPr>
              <a:t>la douceur. </a:t>
            </a:r>
          </a:p>
          <a:p>
            <a:r>
              <a:rPr lang="fr-FR" altLang="ko-KR" sz="3200" b="1" dirty="0" smtClean="0">
                <a:solidFill>
                  <a:schemeClr val="tx1"/>
                </a:solidFill>
              </a:rPr>
              <a:t> « </a:t>
            </a:r>
            <a:r>
              <a:rPr lang="fr-FR" altLang="ko-KR" sz="3200" b="1" dirty="0">
                <a:solidFill>
                  <a:schemeClr val="tx1"/>
                </a:solidFill>
              </a:rPr>
              <a:t>Heureux les doux ! » </a:t>
            </a:r>
          </a:p>
          <a:p>
            <a:pPr marL="0" indent="0">
              <a:buNone/>
            </a:pPr>
            <a:r>
              <a:rPr lang="fr-FR" altLang="ko-KR" sz="3200" b="1" dirty="0" smtClean="0">
                <a:solidFill>
                  <a:schemeClr val="tx1"/>
                </a:solidFill>
              </a:rPr>
              <a:t>  Nous </a:t>
            </a:r>
            <a:r>
              <a:rPr lang="fr-FR" altLang="ko-KR" sz="3200" b="1" dirty="0">
                <a:solidFill>
                  <a:schemeClr val="tx1"/>
                </a:solidFill>
              </a:rPr>
              <a:t>sommes souvent trop brusques, trop violents </a:t>
            </a:r>
            <a:r>
              <a:rPr lang="fr-FR" altLang="ko-KR" sz="3200" b="1" dirty="0" smtClean="0">
                <a:solidFill>
                  <a:schemeClr val="tx1"/>
                </a:solidFill>
              </a:rPr>
              <a:t>  </a:t>
            </a:r>
          </a:p>
          <a:p>
            <a:pPr marL="0" indent="0">
              <a:buNone/>
            </a:pPr>
            <a:r>
              <a:rPr lang="fr-FR" altLang="ko-KR" sz="3200" b="1" dirty="0" smtClean="0">
                <a:solidFill>
                  <a:schemeClr val="tx1"/>
                </a:solidFill>
              </a:rPr>
              <a:t>  avec </a:t>
            </a:r>
            <a:r>
              <a:rPr lang="fr-FR" altLang="ko-KR" sz="3200" b="1" dirty="0">
                <a:solidFill>
                  <a:schemeClr val="tx1"/>
                </a:solidFill>
              </a:rPr>
              <a:t>nos proches, avec les animaux et même </a:t>
            </a:r>
            <a:r>
              <a:rPr lang="fr-FR" altLang="ko-KR" sz="3200" b="1" dirty="0" smtClean="0">
                <a:solidFill>
                  <a:schemeClr val="tx1"/>
                </a:solidFill>
              </a:rPr>
              <a:t>avec</a:t>
            </a:r>
          </a:p>
          <a:p>
            <a:pPr marL="0" indent="0">
              <a:buNone/>
            </a:pPr>
            <a:r>
              <a:rPr lang="fr-FR" altLang="ko-KR" sz="3200" b="1" dirty="0">
                <a:solidFill>
                  <a:schemeClr val="tx1"/>
                </a:solidFill>
              </a:rPr>
              <a:t> </a:t>
            </a:r>
            <a:r>
              <a:rPr lang="fr-FR" altLang="ko-KR" sz="3200" b="1" dirty="0" smtClean="0">
                <a:solidFill>
                  <a:schemeClr val="tx1"/>
                </a:solidFill>
              </a:rPr>
              <a:t> </a:t>
            </a:r>
            <a:r>
              <a:rPr lang="fr-FR" altLang="ko-KR" sz="3200" b="1" dirty="0">
                <a:solidFill>
                  <a:schemeClr val="tx1"/>
                </a:solidFill>
              </a:rPr>
              <a:t>les objets. Pour un rien les portes claquent, les </a:t>
            </a:r>
            <a:r>
              <a:rPr lang="fr-FR" altLang="ko-KR" sz="3200" b="1" dirty="0" smtClean="0">
                <a:solidFill>
                  <a:schemeClr val="tx1"/>
                </a:solidFill>
              </a:rPr>
              <a:t>insultes</a:t>
            </a:r>
          </a:p>
          <a:p>
            <a:pPr marL="0" indent="0">
              <a:buNone/>
            </a:pPr>
            <a:r>
              <a:rPr lang="fr-FR" altLang="ko-KR" sz="3200" b="1" dirty="0">
                <a:solidFill>
                  <a:schemeClr val="tx1"/>
                </a:solidFill>
              </a:rPr>
              <a:t> </a:t>
            </a:r>
            <a:r>
              <a:rPr lang="fr-FR" altLang="ko-KR" sz="3200" b="1" dirty="0" smtClean="0">
                <a:solidFill>
                  <a:schemeClr val="tx1"/>
                </a:solidFill>
              </a:rPr>
              <a:t> </a:t>
            </a:r>
            <a:r>
              <a:rPr lang="fr-FR" altLang="ko-KR" sz="3200" b="1" dirty="0">
                <a:solidFill>
                  <a:schemeClr val="tx1"/>
                </a:solidFill>
              </a:rPr>
              <a:t>tombent, les menaces sont brandies.</a:t>
            </a:r>
          </a:p>
          <a:p>
            <a:endParaRPr lang="ko-KR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1EC2914-5A2C-0D63-F55A-28782A820E00}"/>
              </a:ext>
            </a:extLst>
          </p:cNvPr>
          <p:cNvSpPr txBox="1"/>
          <p:nvPr/>
        </p:nvSpPr>
        <p:spPr>
          <a:xfrm>
            <a:off x="5127205" y="411515"/>
            <a:ext cx="61062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ko-KR" sz="2000" b="1" dirty="0">
                <a:solidFill>
                  <a:srgbClr val="FFFF00"/>
                </a:solidFill>
              </a:rPr>
              <a:t>J.P. Vesco, </a:t>
            </a:r>
            <a:r>
              <a:rPr lang="en-US" altLang="ko-KR" sz="2000" b="1" dirty="0" err="1">
                <a:solidFill>
                  <a:srgbClr val="FFFF00"/>
                </a:solidFill>
              </a:rPr>
              <a:t>Archevêque</a:t>
            </a:r>
            <a:r>
              <a:rPr lang="en-US" altLang="ko-KR" sz="2000" b="1" dirty="0">
                <a:solidFill>
                  <a:srgbClr val="FFFF00"/>
                </a:solidFill>
              </a:rPr>
              <a:t> </a:t>
            </a:r>
            <a:r>
              <a:rPr lang="en-US" altLang="ko-KR" sz="2000" b="1" dirty="0" err="1">
                <a:solidFill>
                  <a:srgbClr val="FFFF00"/>
                </a:solidFill>
              </a:rPr>
              <a:t>d’Alger</a:t>
            </a:r>
            <a:endParaRPr lang="ko-KR" altLang="en-US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34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4A7A97A6-C1C0-FD2D-5798-2EFCA0D1C5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673" y="2659310"/>
            <a:ext cx="11224470" cy="318521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altLang="ko-KR" sz="3600" b="1" dirty="0">
                <a:solidFill>
                  <a:schemeClr val="tx1"/>
                </a:solidFill>
              </a:rPr>
              <a:t>Il me semble que </a:t>
            </a:r>
            <a:r>
              <a:rPr lang="fr-FR" altLang="ko-KR" sz="3600" b="1" dirty="0">
                <a:solidFill>
                  <a:srgbClr val="FF0000"/>
                </a:solidFill>
              </a:rPr>
              <a:t>la mission des chrétiens aujourd’hui </a:t>
            </a:r>
            <a:r>
              <a:rPr lang="fr-FR" altLang="ko-KR" sz="3600" b="1" dirty="0">
                <a:solidFill>
                  <a:schemeClr val="tx1"/>
                </a:solidFill>
              </a:rPr>
              <a:t>est plus que jamais de montrer que </a:t>
            </a:r>
            <a:r>
              <a:rPr lang="fr-FR" altLang="ko-KR" sz="3600" b="1" dirty="0">
                <a:solidFill>
                  <a:srgbClr val="FF0000"/>
                </a:solidFill>
              </a:rPr>
              <a:t>la paix </a:t>
            </a:r>
            <a:r>
              <a:rPr lang="fr-FR" altLang="ko-KR" sz="3600" b="1" dirty="0">
                <a:solidFill>
                  <a:schemeClr val="tx1"/>
                </a:solidFill>
              </a:rPr>
              <a:t>est la condition de notre survie commune. </a:t>
            </a:r>
          </a:p>
          <a:p>
            <a:endParaRPr lang="fr-FR" altLang="ko-KR" sz="28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altLang="ko-KR" sz="3600" b="1" dirty="0">
                <a:solidFill>
                  <a:schemeClr val="tx1"/>
                </a:solidFill>
              </a:rPr>
              <a:t>Pas de bonheur, pas de prospérité, pas de justice possibles sans </a:t>
            </a:r>
            <a:r>
              <a:rPr lang="fr-FR" altLang="ko-KR" sz="3600" b="1" dirty="0">
                <a:solidFill>
                  <a:srgbClr val="FF0000"/>
                </a:solidFill>
              </a:rPr>
              <a:t>la paix</a:t>
            </a:r>
            <a:r>
              <a:rPr lang="fr-FR" altLang="ko-KR" sz="3600" b="1" dirty="0">
                <a:solidFill>
                  <a:schemeClr val="tx1"/>
                </a:solidFill>
              </a:rPr>
              <a:t>.</a:t>
            </a:r>
          </a:p>
          <a:p>
            <a:endParaRPr lang="fr-FR" altLang="ko-KR" sz="2800" b="1" dirty="0"/>
          </a:p>
          <a:p>
            <a:endParaRPr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BC9E9D9-C643-2E09-EC71-B7CA906DC9E1}"/>
              </a:ext>
            </a:extLst>
          </p:cNvPr>
          <p:cNvSpPr txBox="1"/>
          <p:nvPr/>
        </p:nvSpPr>
        <p:spPr>
          <a:xfrm>
            <a:off x="3317002" y="919977"/>
            <a:ext cx="61062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ko-KR" sz="2000" b="1" dirty="0">
                <a:solidFill>
                  <a:srgbClr val="FFFF00"/>
                </a:solidFill>
              </a:rPr>
              <a:t>J.P. Vesco, </a:t>
            </a:r>
            <a:r>
              <a:rPr lang="en-US" altLang="ko-KR" sz="2000" b="1" dirty="0" err="1">
                <a:solidFill>
                  <a:srgbClr val="FFFF00"/>
                </a:solidFill>
              </a:rPr>
              <a:t>Archevêque</a:t>
            </a:r>
            <a:r>
              <a:rPr lang="en-US" altLang="ko-KR" sz="2000" b="1" dirty="0">
                <a:solidFill>
                  <a:srgbClr val="FFFF00"/>
                </a:solidFill>
              </a:rPr>
              <a:t> </a:t>
            </a:r>
            <a:r>
              <a:rPr lang="en-US" altLang="ko-KR" sz="2000" b="1" dirty="0" err="1">
                <a:solidFill>
                  <a:srgbClr val="FFFF00"/>
                </a:solidFill>
              </a:rPr>
              <a:t>d’Alger</a:t>
            </a:r>
            <a:endParaRPr lang="en-US" altLang="ko-KR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05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E758F415-5DD5-63F3-14B3-4DB3ED012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4459" y="1132513"/>
            <a:ext cx="10192623" cy="55954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altLang="ko-KR" sz="2800" b="1" dirty="0">
                <a:solidFill>
                  <a:srgbClr val="FFFF00"/>
                </a:solidFill>
              </a:rPr>
              <a:t>« Seigneur, fais de moi un instrument de ta paix,</a:t>
            </a:r>
          </a:p>
          <a:p>
            <a:pPr marL="0" indent="0">
              <a:buNone/>
            </a:pPr>
            <a:r>
              <a:rPr lang="fr-FR" altLang="ko-KR" sz="2800" b="1" dirty="0" smtClean="0">
                <a:solidFill>
                  <a:schemeClr val="tx1"/>
                </a:solidFill>
              </a:rPr>
              <a:t>        </a:t>
            </a:r>
            <a:r>
              <a:rPr lang="fr-FR" altLang="ko-KR" sz="2800" b="1" dirty="0">
                <a:solidFill>
                  <a:schemeClr val="tx1"/>
                </a:solidFill>
              </a:rPr>
              <a:t>Là où est la haine, que je mette </a:t>
            </a:r>
            <a:r>
              <a:rPr lang="fr-FR" altLang="ko-KR" sz="2800" b="1" dirty="0">
                <a:solidFill>
                  <a:srgbClr val="FFFF00"/>
                </a:solidFill>
              </a:rPr>
              <a:t>l’amour.</a:t>
            </a:r>
          </a:p>
          <a:p>
            <a:pPr marL="0" indent="0">
              <a:buNone/>
            </a:pPr>
            <a:r>
              <a:rPr lang="fr-FR" altLang="ko-KR" sz="2800" b="1" dirty="0">
                <a:solidFill>
                  <a:schemeClr val="tx1"/>
                </a:solidFill>
              </a:rPr>
              <a:t>        Là où est l’offense, que je mette </a:t>
            </a:r>
            <a:r>
              <a:rPr lang="fr-FR" altLang="ko-KR" sz="2800" b="1" dirty="0">
                <a:solidFill>
                  <a:srgbClr val="FFFF00"/>
                </a:solidFill>
              </a:rPr>
              <a:t>le pardon.</a:t>
            </a:r>
          </a:p>
          <a:p>
            <a:pPr marL="0" indent="0">
              <a:buNone/>
            </a:pPr>
            <a:r>
              <a:rPr lang="fr-FR" altLang="ko-KR" sz="2800" b="1" dirty="0">
                <a:solidFill>
                  <a:schemeClr val="tx1"/>
                </a:solidFill>
              </a:rPr>
              <a:t>        Là où est la discorde, que je mette </a:t>
            </a:r>
            <a:r>
              <a:rPr lang="fr-FR" altLang="ko-KR" sz="2800" b="1" dirty="0">
                <a:solidFill>
                  <a:srgbClr val="FFFF00"/>
                </a:solidFill>
              </a:rPr>
              <a:t>l’union.</a:t>
            </a:r>
          </a:p>
          <a:p>
            <a:pPr marL="0" indent="0">
              <a:buNone/>
            </a:pPr>
            <a:r>
              <a:rPr lang="fr-FR" altLang="ko-KR" sz="2800" b="1" dirty="0">
                <a:solidFill>
                  <a:schemeClr val="tx1"/>
                </a:solidFill>
              </a:rPr>
              <a:t>        Là où est l’erreur, que je mette </a:t>
            </a:r>
            <a:r>
              <a:rPr lang="fr-FR" altLang="ko-KR" sz="2800" b="1" dirty="0">
                <a:solidFill>
                  <a:srgbClr val="FFFF00"/>
                </a:solidFill>
              </a:rPr>
              <a:t>la vérité.</a:t>
            </a:r>
          </a:p>
          <a:p>
            <a:pPr marL="0" indent="0">
              <a:buNone/>
            </a:pPr>
            <a:r>
              <a:rPr lang="fr-FR" altLang="ko-KR" sz="2800" b="1" dirty="0">
                <a:solidFill>
                  <a:schemeClr val="tx1"/>
                </a:solidFill>
              </a:rPr>
              <a:t>        Là où est le doute, que je mette </a:t>
            </a:r>
            <a:r>
              <a:rPr lang="fr-FR" altLang="ko-KR" sz="2800" b="1" dirty="0">
                <a:solidFill>
                  <a:srgbClr val="FFFF00"/>
                </a:solidFill>
              </a:rPr>
              <a:t>la foi.</a:t>
            </a:r>
          </a:p>
          <a:p>
            <a:pPr marL="0" indent="0">
              <a:buNone/>
            </a:pPr>
            <a:r>
              <a:rPr lang="fr-FR" altLang="ko-KR" sz="2800" b="1" dirty="0">
                <a:solidFill>
                  <a:schemeClr val="tx1"/>
                </a:solidFill>
              </a:rPr>
              <a:t>        Là où est le désespoir, que je mette </a:t>
            </a:r>
            <a:r>
              <a:rPr lang="fr-FR" altLang="ko-KR" sz="2800" b="1" dirty="0">
                <a:solidFill>
                  <a:srgbClr val="FFFF00"/>
                </a:solidFill>
              </a:rPr>
              <a:t>l’espérance.</a:t>
            </a:r>
          </a:p>
          <a:p>
            <a:pPr marL="0" indent="0">
              <a:buNone/>
            </a:pPr>
            <a:r>
              <a:rPr lang="fr-FR" altLang="ko-KR" sz="2800" b="1" dirty="0">
                <a:solidFill>
                  <a:schemeClr val="tx1"/>
                </a:solidFill>
              </a:rPr>
              <a:t>        Là où sont les ténèbres, que je mette </a:t>
            </a:r>
            <a:r>
              <a:rPr lang="fr-FR" altLang="ko-KR" sz="2800" b="1" dirty="0">
                <a:solidFill>
                  <a:srgbClr val="FFFF00"/>
                </a:solidFill>
              </a:rPr>
              <a:t>la lumière.</a:t>
            </a:r>
          </a:p>
          <a:p>
            <a:pPr marL="0" indent="0">
              <a:buNone/>
            </a:pPr>
            <a:r>
              <a:rPr lang="fr-FR" altLang="ko-KR" sz="2800" b="1" dirty="0">
                <a:solidFill>
                  <a:schemeClr val="tx1"/>
                </a:solidFill>
              </a:rPr>
              <a:t>        Là où est la tristesse, que je mette </a:t>
            </a:r>
            <a:r>
              <a:rPr lang="fr-FR" altLang="ko-KR" sz="2800" b="1" dirty="0">
                <a:solidFill>
                  <a:srgbClr val="FFFF00"/>
                </a:solidFill>
              </a:rPr>
              <a:t>la joie.</a:t>
            </a:r>
            <a:r>
              <a:rPr lang="fr-FR" altLang="ko-KR" sz="2800" b="1" dirty="0">
                <a:solidFill>
                  <a:schemeClr val="tx1"/>
                </a:solidFill>
              </a:rPr>
              <a:t> »</a:t>
            </a:r>
          </a:p>
          <a:p>
            <a:endParaRPr lang="ko-KR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A2FE9F3-C063-3569-406D-060724BDB2BD}"/>
              </a:ext>
            </a:extLst>
          </p:cNvPr>
          <p:cNvSpPr txBox="1"/>
          <p:nvPr/>
        </p:nvSpPr>
        <p:spPr>
          <a:xfrm>
            <a:off x="738231" y="300657"/>
            <a:ext cx="106456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altLang="ko-KR" sz="3200" b="1" dirty="0">
                <a:solidFill>
                  <a:srgbClr val="FF0000"/>
                </a:solidFill>
              </a:rPr>
              <a:t>Prière de saint François d’Assise pour la paix</a:t>
            </a:r>
            <a:endParaRPr lang="ko-KR" alt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12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4211" y="685800"/>
            <a:ext cx="10993264" cy="53794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altLang="ko-KR" sz="4000" b="1" dirty="0">
                <a:solidFill>
                  <a:schemeClr val="tx1"/>
                </a:solidFill>
              </a:rPr>
              <a:t>Marie s’est donnée entièrement pour que la paix de Dieu entre dans le monde.</a:t>
            </a:r>
          </a:p>
          <a:p>
            <a:pPr marL="0" indent="0">
              <a:buNone/>
            </a:pPr>
            <a:r>
              <a:rPr lang="fr-FR" altLang="ko-KR" sz="4000" b="1" dirty="0">
                <a:solidFill>
                  <a:schemeClr val="tx1"/>
                </a:solidFill>
              </a:rPr>
              <a:t>Nous aussi, nous pouvons nous offrir pour devenir </a:t>
            </a:r>
            <a:r>
              <a:rPr lang="fr-FR" altLang="ko-KR" sz="4000" b="1" dirty="0">
                <a:solidFill>
                  <a:srgbClr val="FF0000"/>
                </a:solidFill>
              </a:rPr>
              <a:t>des canaux de paix, des présences de douceur, des témoins de réconciliation.</a:t>
            </a:r>
          </a:p>
          <a:p>
            <a:endParaRPr lang="ko-KR" altLang="en-U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24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2359522C-713A-AF3D-FCB4-115F4E3F2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048" y="2009685"/>
            <a:ext cx="11258025" cy="40639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altLang="ko-KR" sz="3600" b="1" dirty="0">
                <a:solidFill>
                  <a:srgbClr val="FF0000"/>
                </a:solidFill>
              </a:rPr>
              <a:t>La paix </a:t>
            </a:r>
            <a:r>
              <a:rPr lang="fr-FR" altLang="ko-KR" sz="3600" b="1" dirty="0">
                <a:solidFill>
                  <a:schemeClr val="tx1"/>
                </a:solidFill>
              </a:rPr>
              <a:t>(comme la Parole) n’est pas dans les cieux… elle n’est pas au-delà des mers…</a:t>
            </a:r>
          </a:p>
          <a:p>
            <a:pPr marL="0" indent="0">
              <a:buNone/>
            </a:pPr>
            <a:r>
              <a:rPr lang="fr-FR" altLang="ko-KR" sz="3600" b="1" dirty="0">
                <a:solidFill>
                  <a:schemeClr val="tx1"/>
                </a:solidFill>
              </a:rPr>
              <a:t>Elle est tout près de toi, elle est dans ta bouche et dans ton cœur, afin que tu la mettes en pratique</a:t>
            </a:r>
            <a:r>
              <a:rPr lang="fr-FR" altLang="ko-KR" sz="3600" dirty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fr-FR" altLang="ko-KR" dirty="0"/>
          </a:p>
          <a:p>
            <a:pPr marL="0" indent="0">
              <a:buNone/>
            </a:pPr>
            <a:endParaRPr lang="ko-KR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DB833F1-E8D4-5909-F949-58EB04A18725}"/>
              </a:ext>
            </a:extLst>
          </p:cNvPr>
          <p:cNvSpPr txBox="1"/>
          <p:nvPr/>
        </p:nvSpPr>
        <p:spPr>
          <a:xfrm>
            <a:off x="4583963" y="1239323"/>
            <a:ext cx="61062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ko-KR" sz="2400" b="1" dirty="0" err="1">
                <a:solidFill>
                  <a:srgbClr val="FFFF00"/>
                </a:solidFill>
              </a:rPr>
              <a:t>Deutéronome</a:t>
            </a:r>
            <a:r>
              <a:rPr lang="en-US" altLang="ko-KR" sz="2400" b="1" dirty="0">
                <a:solidFill>
                  <a:srgbClr val="FFFF00"/>
                </a:solidFill>
              </a:rPr>
              <a:t> 30, 12-14</a:t>
            </a:r>
            <a:endParaRPr lang="ko-KR" altLang="en-US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61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D59E2CB-A609-B670-E6DF-D03A76FAC600}"/>
              </a:ext>
            </a:extLst>
          </p:cNvPr>
          <p:cNvSpPr txBox="1"/>
          <p:nvPr/>
        </p:nvSpPr>
        <p:spPr>
          <a:xfrm>
            <a:off x="1108512" y="3761267"/>
            <a:ext cx="99822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altLang="ko-KR" sz="4800" b="1" dirty="0">
                <a:solidFill>
                  <a:prstClr val="white"/>
                </a:solidFill>
              </a:rPr>
              <a:t>Marie, </a:t>
            </a:r>
            <a:r>
              <a:rPr lang="fr-FR" altLang="ko-KR" sz="4800" b="1" dirty="0">
                <a:solidFill>
                  <a:srgbClr val="FFC000"/>
                </a:solidFill>
              </a:rPr>
              <a:t>Reine de la Paix, </a:t>
            </a:r>
            <a:endParaRPr lang="fr-FR" altLang="ko-KR" sz="4800" b="1" dirty="0" smtClean="0">
              <a:solidFill>
                <a:srgbClr val="FFC000"/>
              </a:solidFill>
            </a:endParaRPr>
          </a:p>
          <a:p>
            <a:pPr algn="ctr"/>
            <a:r>
              <a:rPr lang="fr-FR" altLang="ko-KR" sz="4800" b="1" dirty="0" smtClean="0">
                <a:solidFill>
                  <a:prstClr val="white"/>
                </a:solidFill>
              </a:rPr>
              <a:t>prie </a:t>
            </a:r>
            <a:r>
              <a:rPr lang="fr-FR" altLang="ko-KR" sz="4800" b="1" dirty="0">
                <a:solidFill>
                  <a:prstClr val="white"/>
                </a:solidFill>
              </a:rPr>
              <a:t>pour nous</a:t>
            </a:r>
            <a:endParaRPr lang="ko-KR" altLang="en-US" sz="4800" b="1" dirty="0">
              <a:solidFill>
                <a:prstClr val="white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659" y="408451"/>
            <a:ext cx="4189004" cy="4350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076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E63BAF7B-CB87-6357-7953-432DD98F11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670" y="2998178"/>
            <a:ext cx="12063367" cy="3615267"/>
          </a:xfrm>
        </p:spPr>
        <p:txBody>
          <a:bodyPr/>
          <a:lstStyle/>
          <a:p>
            <a:pPr marL="0" indent="0">
              <a:buNone/>
            </a:pPr>
            <a:r>
              <a:rPr lang="fr-FR" altLang="ko-KR" sz="3200" b="1" dirty="0">
                <a:solidFill>
                  <a:srgbClr val="FFFF00"/>
                </a:solidFill>
              </a:rPr>
              <a:t>Que l’Esprit Saint fasse de nous, à l’exemple </a:t>
            </a:r>
            <a:r>
              <a:rPr lang="fr-FR" altLang="ko-KR" sz="3200" b="1" dirty="0" smtClean="0">
                <a:solidFill>
                  <a:srgbClr val="FFFF00"/>
                </a:solidFill>
              </a:rPr>
              <a:t>de Marie</a:t>
            </a:r>
            <a:r>
              <a:rPr lang="fr-FR" altLang="ko-KR" sz="3200" b="1" dirty="0">
                <a:solidFill>
                  <a:srgbClr val="FFFF00"/>
                </a:solidFill>
              </a:rPr>
              <a:t>, </a:t>
            </a:r>
            <a:endParaRPr lang="fr-FR" altLang="ko-KR" sz="3200" b="1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fr-FR" altLang="ko-KR" sz="3200" b="1" dirty="0" smtClean="0">
                <a:solidFill>
                  <a:srgbClr val="FFFF00"/>
                </a:solidFill>
              </a:rPr>
              <a:t>des </a:t>
            </a:r>
            <a:r>
              <a:rPr lang="fr-FR" altLang="ko-KR" sz="3200" b="1" dirty="0">
                <a:solidFill>
                  <a:srgbClr val="FFFF00"/>
                </a:solidFill>
              </a:rPr>
              <a:t>artisans de paix, des hommes et </a:t>
            </a:r>
            <a:r>
              <a:rPr lang="fr-FR" altLang="ko-KR" sz="3200" b="1" dirty="0" smtClean="0">
                <a:solidFill>
                  <a:srgbClr val="FFFF00"/>
                </a:solidFill>
              </a:rPr>
              <a:t>des femmes </a:t>
            </a:r>
            <a:r>
              <a:rPr lang="fr-FR" altLang="ko-KR" sz="3200" b="1" dirty="0">
                <a:solidFill>
                  <a:srgbClr val="FFFF00"/>
                </a:solidFill>
              </a:rPr>
              <a:t>de paix</a:t>
            </a:r>
            <a:r>
              <a:rPr lang="fr-FR" altLang="ko-KR" sz="3200" b="1" dirty="0" smtClean="0">
                <a:solidFill>
                  <a:srgbClr val="FFFF00"/>
                </a:solidFill>
              </a:rPr>
              <a:t>.</a:t>
            </a:r>
          </a:p>
          <a:p>
            <a:pPr marL="0" indent="0">
              <a:buNone/>
            </a:pPr>
            <a:endParaRPr lang="fr-FR" altLang="ko-KR" sz="3200" b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fr-FR" altLang="ko-KR" sz="3200" b="1" dirty="0">
                <a:solidFill>
                  <a:schemeClr val="tx1"/>
                </a:solidFill>
              </a:rPr>
              <a:t>Merci! </a:t>
            </a:r>
          </a:p>
          <a:p>
            <a:pPr marL="0" indent="0">
              <a:buNone/>
            </a:pP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294A8981-5C45-680A-B8DD-9E0C5030F3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4572" y="268495"/>
            <a:ext cx="2816596" cy="278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6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B392403E-2A41-51B4-2EE0-4B0A76ABD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837" y="1154875"/>
            <a:ext cx="11155487" cy="36152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altLang="ko-KR" sz="4800" b="1" dirty="0">
                <a:solidFill>
                  <a:srgbClr val="FFC000"/>
                </a:solidFill>
              </a:rPr>
              <a:t>Quelle image vous vient à l'esprit </a:t>
            </a:r>
          </a:p>
          <a:p>
            <a:pPr marL="0" indent="0" algn="ctr">
              <a:buNone/>
            </a:pPr>
            <a:r>
              <a:rPr lang="fr-FR" altLang="ko-KR" sz="4800" b="1" dirty="0">
                <a:solidFill>
                  <a:srgbClr val="FFC000"/>
                </a:solidFill>
              </a:rPr>
              <a:t>quand vous pensez à la paix ?</a:t>
            </a:r>
          </a:p>
          <a:p>
            <a:pPr algn="ctr"/>
            <a:endParaRPr lang="ko-KR" altLang="en-US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850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>
            <a:extLst>
              <a:ext uri="{FF2B5EF4-FFF2-40B4-BE49-F238E27FC236}">
                <a16:creationId xmlns:a16="http://schemas.microsoft.com/office/drawing/2014/main" xmlns="" id="{159159B3-3C7A-7331-D282-BE99BF225D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433" y="351610"/>
            <a:ext cx="4118021" cy="3020764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0835F45D-AB13-730C-44D2-328D306E8A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4966" y="443663"/>
            <a:ext cx="3729442" cy="3377501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CFF28997-273E-B33E-1E7E-B3EAFD3A1A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2814" y="1"/>
            <a:ext cx="4756928" cy="3112316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xmlns="" id="{6708012C-2516-5A40-1476-2EAA3131D9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433" y="3301525"/>
            <a:ext cx="4156497" cy="3309804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xmlns="" id="{2E62C780-EBF4-528B-D0E7-E8CC824488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4966" y="3642409"/>
            <a:ext cx="4566975" cy="2801356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xmlns="" id="{699089E1-EFAE-58AE-09AE-1D8DC6A8F6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58107" y="3301525"/>
            <a:ext cx="3142240" cy="314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25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>
            <a:extLst>
              <a:ext uri="{FF2B5EF4-FFF2-40B4-BE49-F238E27FC236}">
                <a16:creationId xmlns:a16="http://schemas.microsoft.com/office/drawing/2014/main" xmlns="" id="{E0DBA5F7-23EF-6DDF-A78E-FB66210DEF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719" y="129941"/>
            <a:ext cx="6629675" cy="654194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5636DC3-1D94-E0F5-94B8-7816CCE29EAB}"/>
              </a:ext>
            </a:extLst>
          </p:cNvPr>
          <p:cNvSpPr txBox="1"/>
          <p:nvPr/>
        </p:nvSpPr>
        <p:spPr>
          <a:xfrm>
            <a:off x="7119058" y="2282273"/>
            <a:ext cx="544651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altLang="ko-KR" sz="4000" b="1" dirty="0"/>
              <a:t>« Cela était bon. » </a:t>
            </a:r>
            <a:r>
              <a:rPr lang="fr-FR" altLang="ko-KR" sz="4000" dirty="0"/>
              <a:t>     </a:t>
            </a:r>
            <a:endParaRPr lang="fr-FR" altLang="ko-KR" sz="4000" dirty="0" smtClean="0"/>
          </a:p>
          <a:p>
            <a:r>
              <a:rPr lang="fr-FR" altLang="ko-KR" sz="2800" dirty="0"/>
              <a:t> </a:t>
            </a:r>
            <a:r>
              <a:rPr lang="fr-FR" altLang="ko-KR" sz="2800" dirty="0" smtClean="0"/>
              <a:t>                Genèse </a:t>
            </a:r>
            <a:r>
              <a:rPr lang="fr-FR" altLang="ko-KR" sz="2800" dirty="0"/>
              <a:t>1,31</a:t>
            </a:r>
            <a:br>
              <a:rPr lang="fr-FR" altLang="ko-KR" sz="2800" dirty="0"/>
            </a:br>
            <a:endParaRPr lang="fr-FR" altLang="ko-KR" sz="2800" dirty="0"/>
          </a:p>
        </p:txBody>
      </p:sp>
    </p:spTree>
    <p:extLst>
      <p:ext uri="{BB962C8B-B14F-4D97-AF65-F5344CB8AC3E}">
        <p14:creationId xmlns:p14="http://schemas.microsoft.com/office/powerpoint/2010/main" val="3078862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C705C6BB-887C-4FC1-1746-D2B6B642F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0759" y="89482"/>
            <a:ext cx="8534400" cy="940383"/>
          </a:xfrm>
        </p:spPr>
        <p:txBody>
          <a:bodyPr/>
          <a:lstStyle/>
          <a:p>
            <a:pPr algn="ctr"/>
            <a:r>
              <a:rPr lang="en-US" altLang="ko-KR" b="1" dirty="0">
                <a:solidFill>
                  <a:srgbClr val="FF0000"/>
                </a:solidFill>
              </a:rPr>
              <a:t>Shalom, </a:t>
            </a:r>
            <a:r>
              <a:rPr lang="he-IL" altLang="ko-KR" b="1" dirty="0">
                <a:solidFill>
                  <a:srgbClr val="FF0000"/>
                </a:solidFill>
              </a:rPr>
              <a:t>שָׁלוֹם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4CDAF148-6633-CBD2-6AC6-1B6C0CA634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904" y="938566"/>
            <a:ext cx="11077795" cy="456495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altLang="ko-KR" sz="3200" b="1" dirty="0">
                <a:solidFill>
                  <a:schemeClr val="tx1"/>
                </a:solidFill>
              </a:rPr>
              <a:t>Toutes les créatures sont étroitement liées les unes aux autres. </a:t>
            </a:r>
          </a:p>
          <a:p>
            <a:pPr marL="0" indent="0">
              <a:buNone/>
            </a:pPr>
            <a:r>
              <a:rPr lang="fr-FR" altLang="ko-KR" sz="3200" b="1" dirty="0">
                <a:solidFill>
                  <a:schemeClr val="tx1"/>
                </a:solidFill>
              </a:rPr>
              <a:t>Chaque créature, chaque élément, chaque force de la nature joue son propre rôle au sein du monde de la création...</a:t>
            </a:r>
          </a:p>
          <a:p>
            <a:pPr marL="0" indent="0">
              <a:buNone/>
            </a:pPr>
            <a:r>
              <a:rPr lang="fr-FR" altLang="ko-KR" sz="3200" b="1" dirty="0">
                <a:solidFill>
                  <a:schemeClr val="tx1"/>
                </a:solidFill>
              </a:rPr>
              <a:t>Si un seul être vivant est privé de paix, les </a:t>
            </a:r>
            <a:r>
              <a:rPr lang="fr-FR" altLang="ko-KR" sz="3200" b="1" dirty="0" err="1" smtClean="0">
                <a:solidFill>
                  <a:schemeClr val="tx1"/>
                </a:solidFill>
              </a:rPr>
              <a:t>épercussions</a:t>
            </a:r>
            <a:r>
              <a:rPr lang="fr-FR" altLang="ko-KR" sz="3200" b="1" dirty="0" smtClean="0">
                <a:solidFill>
                  <a:schemeClr val="tx1"/>
                </a:solidFill>
              </a:rPr>
              <a:t> </a:t>
            </a:r>
            <a:r>
              <a:rPr lang="fr-FR" altLang="ko-KR" sz="3200" b="1" dirty="0">
                <a:solidFill>
                  <a:schemeClr val="tx1"/>
                </a:solidFill>
              </a:rPr>
              <a:t>affecteront tout le monde.</a:t>
            </a:r>
          </a:p>
          <a:p>
            <a:endParaRPr lang="fr-FR" altLang="ko-KR" dirty="0"/>
          </a:p>
          <a:p>
            <a:pPr marL="0" indent="0">
              <a:buNone/>
            </a:pPr>
            <a:r>
              <a:rPr lang="fr-FR" altLang="ko-KR" dirty="0" smtClean="0"/>
              <a:t>  </a:t>
            </a:r>
            <a:r>
              <a:rPr lang="fr-FR" altLang="ko-KR" b="1" dirty="0" smtClean="0"/>
              <a:t>Extrait </a:t>
            </a:r>
            <a:r>
              <a:rPr lang="fr-FR" altLang="ko-KR" b="1" dirty="0"/>
              <a:t>d'un magazine protestant coréen de </a:t>
            </a:r>
            <a:r>
              <a:rPr lang="fr-FR" altLang="ko-KR" b="1" dirty="0" smtClean="0"/>
              <a:t>2024</a:t>
            </a:r>
            <a:endParaRPr lang="fr-FR" altLang="ko-KR" b="1" dirty="0"/>
          </a:p>
          <a:p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A05B56BA-032A-D5C4-5147-C4F488BF51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4198" y="4051372"/>
            <a:ext cx="4888467" cy="2806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10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>
            <a:extLst>
              <a:ext uri="{FF2B5EF4-FFF2-40B4-BE49-F238E27FC236}">
                <a16:creationId xmlns:a16="http://schemas.microsoft.com/office/drawing/2014/main" xmlns="" id="{A3E839DA-2527-9955-3C53-F9EC07AEF0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7318" y="1090750"/>
            <a:ext cx="2564632" cy="69112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7C655DB-8D3E-4FF4-A576-EA8D3CF324F0}"/>
              </a:ext>
            </a:extLst>
          </p:cNvPr>
          <p:cNvSpPr txBox="1"/>
          <p:nvPr/>
        </p:nvSpPr>
        <p:spPr>
          <a:xfrm>
            <a:off x="3110263" y="2208796"/>
            <a:ext cx="8936327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altLang="ko-KR" sz="3200" b="1" dirty="0"/>
              <a:t>Nous nous habituons à la violence, nous nous résignons et nous devenons </a:t>
            </a:r>
            <a:r>
              <a:rPr lang="fr-FR" altLang="ko-KR" sz="3200" b="1" dirty="0">
                <a:solidFill>
                  <a:schemeClr val="bg1"/>
                </a:solidFill>
              </a:rPr>
              <a:t>indifférents</a:t>
            </a:r>
            <a:r>
              <a:rPr lang="fr-FR" altLang="ko-KR" sz="3200" b="1" dirty="0"/>
              <a:t>. </a:t>
            </a:r>
          </a:p>
          <a:p>
            <a:r>
              <a:rPr lang="fr-FR" altLang="ko-KR" sz="3200" b="1" dirty="0"/>
              <a:t>On devient </a:t>
            </a:r>
            <a:r>
              <a:rPr lang="fr-FR" altLang="ko-KR" sz="3200" b="1" dirty="0">
                <a:solidFill>
                  <a:schemeClr val="bg1"/>
                </a:solidFill>
              </a:rPr>
              <a:t>indifférent </a:t>
            </a:r>
            <a:r>
              <a:rPr lang="fr-FR" altLang="ko-KR" sz="3200" b="1" dirty="0"/>
              <a:t>à la mort de milliers de personnes. </a:t>
            </a:r>
          </a:p>
          <a:p>
            <a:r>
              <a:rPr lang="fr-FR" altLang="ko-KR" sz="3200" b="1" dirty="0"/>
              <a:t>On reste indifférent aux conséquences de la haine et de la division qui sont sources de conflits.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E23851ED-6E5A-644D-59F5-B3A3970F5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4747" y="164078"/>
            <a:ext cx="3639627" cy="185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46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>
            <a:extLst>
              <a:ext uri="{FF2B5EF4-FFF2-40B4-BE49-F238E27FC236}">
                <a16:creationId xmlns:a16="http://schemas.microsoft.com/office/drawing/2014/main" xmlns="" id="{1135C23B-2F4A-44D0-E3B2-8117CCBC70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279" y="618913"/>
            <a:ext cx="3288483" cy="428796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9CBB5CD-B8E0-08E1-5C91-2266D6DD5366}"/>
              </a:ext>
            </a:extLst>
          </p:cNvPr>
          <p:cNvSpPr txBox="1"/>
          <p:nvPr/>
        </p:nvSpPr>
        <p:spPr>
          <a:xfrm>
            <a:off x="3116613" y="2032671"/>
            <a:ext cx="89132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altLang="ko-KR" sz="3200" b="1" dirty="0">
                <a:solidFill>
                  <a:srgbClr val="FFC000"/>
                </a:solidFill>
              </a:rPr>
              <a:t>La paix à l'ère de l'intelligence artificielle passe par le respect de la dignité humaine, la protection des plus vulnérables, </a:t>
            </a:r>
            <a:endParaRPr lang="fr-FR" altLang="ko-KR" sz="3200" b="1" dirty="0" smtClean="0">
              <a:solidFill>
                <a:srgbClr val="FFC000"/>
              </a:solidFill>
            </a:endParaRPr>
          </a:p>
          <a:p>
            <a:r>
              <a:rPr lang="fr-FR" altLang="ko-KR" sz="3200" b="1" dirty="0" smtClean="0">
                <a:solidFill>
                  <a:srgbClr val="FFC000"/>
                </a:solidFill>
              </a:rPr>
              <a:t>la </a:t>
            </a:r>
            <a:r>
              <a:rPr lang="fr-FR" altLang="ko-KR" sz="3200" b="1" dirty="0">
                <a:solidFill>
                  <a:srgbClr val="FFC000"/>
                </a:solidFill>
              </a:rPr>
              <a:t>prévention de l'utilisation de la </a:t>
            </a:r>
            <a:r>
              <a:rPr lang="fr-FR" altLang="ko-KR" sz="3200" b="1" dirty="0" smtClean="0">
                <a:solidFill>
                  <a:srgbClr val="FFC000"/>
                </a:solidFill>
              </a:rPr>
              <a:t>technologie </a:t>
            </a:r>
            <a:r>
              <a:rPr lang="fr-FR" altLang="ko-KR" sz="3200" b="1" dirty="0">
                <a:solidFill>
                  <a:srgbClr val="FFC000"/>
                </a:solidFill>
              </a:rPr>
              <a:t>à des fins militaires, ainsi que par la coopération internationale et une civilisation de l'amour.</a:t>
            </a:r>
          </a:p>
        </p:txBody>
      </p:sp>
    </p:spTree>
    <p:extLst>
      <p:ext uri="{BB962C8B-B14F-4D97-AF65-F5344CB8AC3E}">
        <p14:creationId xmlns:p14="http://schemas.microsoft.com/office/powerpoint/2010/main" val="365762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D59E2CB-A609-B670-E6DF-D03A76FAC600}"/>
              </a:ext>
            </a:extLst>
          </p:cNvPr>
          <p:cNvSpPr txBox="1"/>
          <p:nvPr/>
        </p:nvSpPr>
        <p:spPr>
          <a:xfrm>
            <a:off x="1108512" y="3761267"/>
            <a:ext cx="99822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altLang="ko-KR" sz="4800" b="1" dirty="0"/>
              <a:t>Marie, </a:t>
            </a:r>
            <a:r>
              <a:rPr lang="fr-FR" altLang="ko-KR" sz="4800" b="1" dirty="0">
                <a:solidFill>
                  <a:srgbClr val="FF0000"/>
                </a:solidFill>
              </a:rPr>
              <a:t>Reine de la Paix, </a:t>
            </a:r>
            <a:endParaRPr lang="fr-FR" altLang="ko-KR" sz="4800" b="1" dirty="0" smtClean="0">
              <a:solidFill>
                <a:srgbClr val="FF0000"/>
              </a:solidFill>
            </a:endParaRPr>
          </a:p>
          <a:p>
            <a:pPr algn="ctr"/>
            <a:r>
              <a:rPr lang="fr-FR" altLang="ko-KR" sz="4800" b="1" dirty="0" smtClean="0"/>
              <a:t>prie </a:t>
            </a:r>
            <a:r>
              <a:rPr lang="fr-FR" altLang="ko-KR" sz="4800" b="1" dirty="0"/>
              <a:t>pour nous</a:t>
            </a:r>
            <a:endParaRPr lang="ko-KR" altLang="en-US" sz="4800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49" y="391939"/>
            <a:ext cx="4495326" cy="4671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3867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슬라이스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257</TotalTime>
  <Words>760</Words>
  <Application>Microsoft Office PowerPoint</Application>
  <PresentationFormat>Personnalisé</PresentationFormat>
  <Paragraphs>84</Paragraphs>
  <Slides>20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1" baseType="lpstr">
      <vt:lpstr>슬라이스</vt:lpstr>
      <vt:lpstr>Pèlerinage de Beauraing</vt:lpstr>
      <vt:lpstr>Présentation PowerPoint</vt:lpstr>
      <vt:lpstr>Présentation PowerPoint</vt:lpstr>
      <vt:lpstr>Présentation PowerPoint</vt:lpstr>
      <vt:lpstr>Présentation PowerPoint</vt:lpstr>
      <vt:lpstr>Shalom, שָׁלוֹם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Pèlerinage de Beauraing</dc:title>
  <dc:creator>dclimfabi@hotmail.com</dc:creator>
  <cp:lastModifiedBy>LGE</cp:lastModifiedBy>
  <cp:revision>36</cp:revision>
  <dcterms:created xsi:type="dcterms:W3CDTF">2026-07-08T14:46:20Z</dcterms:created>
  <dcterms:modified xsi:type="dcterms:W3CDTF">2026-07-27T14:56:56Z</dcterms:modified>
</cp:coreProperties>
</file>